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362" r:id="rId2"/>
    <p:sldId id="360" r:id="rId3"/>
    <p:sldId id="361" r:id="rId4"/>
    <p:sldId id="359" r:id="rId5"/>
    <p:sldId id="358" r:id="rId6"/>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D6009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1589" autoAdjust="0"/>
  </p:normalViewPr>
  <p:slideViewPr>
    <p:cSldViewPr snapToGrid="0">
      <p:cViewPr>
        <p:scale>
          <a:sx n="60" d="100"/>
          <a:sy n="60" d="100"/>
        </p:scale>
        <p:origin x="-2040" y="66"/>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5DF485-4B1E-4097-8F57-1A1BFAEAC007}" type="datetimeFigureOut">
              <a:rPr lang="en-US" smtClean="0"/>
              <a:pPr/>
              <a:t>11/14/2023</a:t>
            </a:fld>
            <a:endParaRPr lang="en-US"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C896C8-F93C-4CC7-84BB-F61433110FEA}" type="slidenum">
              <a:rPr lang="en-US" smtClean="0"/>
              <a:pPr/>
              <a:t>‹#›</a:t>
            </a:fld>
            <a:endParaRPr lang="en-US" dirty="0"/>
          </a:p>
        </p:txBody>
      </p:sp>
    </p:spTree>
    <p:extLst>
      <p:ext uri="{BB962C8B-B14F-4D97-AF65-F5344CB8AC3E}">
        <p14:creationId xmlns="" xmlns:p14="http://schemas.microsoft.com/office/powerpoint/2010/main" val="128689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8BC896C8-F93C-4CC7-84BB-F61433110FE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C896C8-F93C-4CC7-84BB-F61433110FEA}" type="slidenum">
              <a:rPr lang="en-US" smtClean="0"/>
              <a:pPr/>
              <a:t>5</a:t>
            </a:fld>
            <a:endParaRPr lang="en-US" dirty="0"/>
          </a:p>
        </p:txBody>
      </p:sp>
    </p:spTree>
    <p:extLst>
      <p:ext uri="{BB962C8B-B14F-4D97-AF65-F5344CB8AC3E}">
        <p14:creationId xmlns="" xmlns:p14="http://schemas.microsoft.com/office/powerpoint/2010/main" val="3580156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9E669C7-7486-41B3-9215-F9A70E9BB89F}" type="datetimeFigureOut">
              <a:rPr lang="en-US" smtClean="0"/>
              <a:pPr/>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DF6CFB-A521-48A3-9C5A-29D3C79E2ABE}" type="slidenum">
              <a:rPr lang="en-US" smtClean="0"/>
              <a:pPr/>
              <a:t>‹#›</a:t>
            </a:fld>
            <a:endParaRPr lang="en-US" dirty="0"/>
          </a:p>
        </p:txBody>
      </p:sp>
    </p:spTree>
    <p:extLst>
      <p:ext uri="{BB962C8B-B14F-4D97-AF65-F5344CB8AC3E}">
        <p14:creationId xmlns="" xmlns:p14="http://schemas.microsoft.com/office/powerpoint/2010/main" val="3545279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E669C7-7486-41B3-9215-F9A70E9BB89F}" type="datetimeFigureOut">
              <a:rPr lang="en-US" smtClean="0"/>
              <a:pPr/>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DF6CFB-A521-48A3-9C5A-29D3C79E2ABE}" type="slidenum">
              <a:rPr lang="en-US" smtClean="0"/>
              <a:pPr/>
              <a:t>‹#›</a:t>
            </a:fld>
            <a:endParaRPr lang="en-US" dirty="0"/>
          </a:p>
        </p:txBody>
      </p:sp>
    </p:spTree>
    <p:extLst>
      <p:ext uri="{BB962C8B-B14F-4D97-AF65-F5344CB8AC3E}">
        <p14:creationId xmlns="" xmlns:p14="http://schemas.microsoft.com/office/powerpoint/2010/main" val="3111298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E669C7-7486-41B3-9215-F9A70E9BB89F}" type="datetimeFigureOut">
              <a:rPr lang="en-US" smtClean="0"/>
              <a:pPr/>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DF6CFB-A521-48A3-9C5A-29D3C79E2ABE}" type="slidenum">
              <a:rPr lang="en-US" smtClean="0"/>
              <a:pPr/>
              <a:t>‹#›</a:t>
            </a:fld>
            <a:endParaRPr lang="en-US" dirty="0"/>
          </a:p>
        </p:txBody>
      </p:sp>
    </p:spTree>
    <p:extLst>
      <p:ext uri="{BB962C8B-B14F-4D97-AF65-F5344CB8AC3E}">
        <p14:creationId xmlns="" xmlns:p14="http://schemas.microsoft.com/office/powerpoint/2010/main" val="356276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E669C7-7486-41B3-9215-F9A70E9BB89F}" type="datetimeFigureOut">
              <a:rPr lang="en-US" smtClean="0"/>
              <a:pPr/>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DF6CFB-A521-48A3-9C5A-29D3C79E2ABE}" type="slidenum">
              <a:rPr lang="en-US" smtClean="0"/>
              <a:pPr/>
              <a:t>‹#›</a:t>
            </a:fld>
            <a:endParaRPr lang="en-US" dirty="0"/>
          </a:p>
        </p:txBody>
      </p:sp>
    </p:spTree>
    <p:extLst>
      <p:ext uri="{BB962C8B-B14F-4D97-AF65-F5344CB8AC3E}">
        <p14:creationId xmlns="" xmlns:p14="http://schemas.microsoft.com/office/powerpoint/2010/main" val="3638284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E669C7-7486-41B3-9215-F9A70E9BB89F}" type="datetimeFigureOut">
              <a:rPr lang="en-US" smtClean="0"/>
              <a:pPr/>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DF6CFB-A521-48A3-9C5A-29D3C79E2ABE}" type="slidenum">
              <a:rPr lang="en-US" smtClean="0"/>
              <a:pPr/>
              <a:t>‹#›</a:t>
            </a:fld>
            <a:endParaRPr lang="en-US" dirty="0"/>
          </a:p>
        </p:txBody>
      </p:sp>
    </p:spTree>
    <p:extLst>
      <p:ext uri="{BB962C8B-B14F-4D97-AF65-F5344CB8AC3E}">
        <p14:creationId xmlns="" xmlns:p14="http://schemas.microsoft.com/office/powerpoint/2010/main" val="1886042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E669C7-7486-41B3-9215-F9A70E9BB89F}" type="datetimeFigureOut">
              <a:rPr lang="en-US" smtClean="0"/>
              <a:pPr/>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DF6CFB-A521-48A3-9C5A-29D3C79E2ABE}" type="slidenum">
              <a:rPr lang="en-US" smtClean="0"/>
              <a:pPr/>
              <a:t>‹#›</a:t>
            </a:fld>
            <a:endParaRPr lang="en-US" dirty="0"/>
          </a:p>
        </p:txBody>
      </p:sp>
    </p:spTree>
    <p:extLst>
      <p:ext uri="{BB962C8B-B14F-4D97-AF65-F5344CB8AC3E}">
        <p14:creationId xmlns="" xmlns:p14="http://schemas.microsoft.com/office/powerpoint/2010/main" val="67557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E669C7-7486-41B3-9215-F9A70E9BB89F}" type="datetimeFigureOut">
              <a:rPr lang="en-US" smtClean="0"/>
              <a:pPr/>
              <a:t>11/14/2023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DF6CFB-A521-48A3-9C5A-29D3C79E2ABE}" type="slidenum">
              <a:rPr lang="en-US" smtClean="0"/>
              <a:pPr/>
              <a:t>‹#›</a:t>
            </a:fld>
            <a:endParaRPr lang="en-US" dirty="0"/>
          </a:p>
        </p:txBody>
      </p:sp>
    </p:spTree>
    <p:extLst>
      <p:ext uri="{BB962C8B-B14F-4D97-AF65-F5344CB8AC3E}">
        <p14:creationId xmlns="" xmlns:p14="http://schemas.microsoft.com/office/powerpoint/2010/main" val="1184592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9E669C7-7486-41B3-9215-F9A70E9BB89F}" type="datetimeFigureOut">
              <a:rPr lang="en-US" smtClean="0"/>
              <a:pPr/>
              <a:t>11/14/2023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DF6CFB-A521-48A3-9C5A-29D3C79E2ABE}" type="slidenum">
              <a:rPr lang="en-US" smtClean="0"/>
              <a:pPr/>
              <a:t>‹#›</a:t>
            </a:fld>
            <a:endParaRPr lang="en-US" dirty="0"/>
          </a:p>
        </p:txBody>
      </p:sp>
    </p:spTree>
    <p:extLst>
      <p:ext uri="{BB962C8B-B14F-4D97-AF65-F5344CB8AC3E}">
        <p14:creationId xmlns="" xmlns:p14="http://schemas.microsoft.com/office/powerpoint/2010/main" val="2131864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E669C7-7486-41B3-9215-F9A70E9BB89F}" type="datetimeFigureOut">
              <a:rPr lang="en-US" smtClean="0"/>
              <a:pPr/>
              <a:t>11/14/2023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DF6CFB-A521-48A3-9C5A-29D3C79E2ABE}" type="slidenum">
              <a:rPr lang="en-US" smtClean="0"/>
              <a:pPr/>
              <a:t>‹#›</a:t>
            </a:fld>
            <a:endParaRPr lang="en-US" dirty="0"/>
          </a:p>
        </p:txBody>
      </p:sp>
    </p:spTree>
    <p:extLst>
      <p:ext uri="{BB962C8B-B14F-4D97-AF65-F5344CB8AC3E}">
        <p14:creationId xmlns="" xmlns:p14="http://schemas.microsoft.com/office/powerpoint/2010/main" val="4021545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E669C7-7486-41B3-9215-F9A70E9BB89F}" type="datetimeFigureOut">
              <a:rPr lang="en-US" smtClean="0"/>
              <a:pPr/>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DF6CFB-A521-48A3-9C5A-29D3C79E2ABE}" type="slidenum">
              <a:rPr lang="en-US" smtClean="0"/>
              <a:pPr/>
              <a:t>‹#›</a:t>
            </a:fld>
            <a:endParaRPr lang="en-US" dirty="0"/>
          </a:p>
        </p:txBody>
      </p:sp>
    </p:spTree>
    <p:extLst>
      <p:ext uri="{BB962C8B-B14F-4D97-AF65-F5344CB8AC3E}">
        <p14:creationId xmlns="" xmlns:p14="http://schemas.microsoft.com/office/powerpoint/2010/main" val="3883572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E669C7-7486-41B3-9215-F9A70E9BB89F}" type="datetimeFigureOut">
              <a:rPr lang="en-US" smtClean="0"/>
              <a:pPr/>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DF6CFB-A521-48A3-9C5A-29D3C79E2ABE}" type="slidenum">
              <a:rPr lang="en-US" smtClean="0"/>
              <a:pPr/>
              <a:t>‹#›</a:t>
            </a:fld>
            <a:endParaRPr lang="en-US" dirty="0"/>
          </a:p>
        </p:txBody>
      </p:sp>
    </p:spTree>
    <p:extLst>
      <p:ext uri="{BB962C8B-B14F-4D97-AF65-F5344CB8AC3E}">
        <p14:creationId xmlns="" xmlns:p14="http://schemas.microsoft.com/office/powerpoint/2010/main" val="1381771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9E669C7-7486-41B3-9215-F9A70E9BB89F}" type="datetimeFigureOut">
              <a:rPr lang="en-US" smtClean="0"/>
              <a:pPr/>
              <a:t>11/14/2023</a:t>
            </a:fld>
            <a:endParaRPr 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7DF6CFB-A521-48A3-9C5A-29D3C79E2ABE}" type="slidenum">
              <a:rPr lang="en-US" smtClean="0"/>
              <a:pPr/>
              <a:t>‹#›</a:t>
            </a:fld>
            <a:endParaRPr lang="en-US" dirty="0"/>
          </a:p>
        </p:txBody>
      </p:sp>
    </p:spTree>
    <p:extLst>
      <p:ext uri="{BB962C8B-B14F-4D97-AF65-F5344CB8AC3E}">
        <p14:creationId xmlns="" xmlns:p14="http://schemas.microsoft.com/office/powerpoint/2010/main" val="2883973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26626" name="Picture 2" descr="C:\Users\User\Desktop\Director\47129571_2077837539139184_7820410313802514432_n.jpg"/>
          <p:cNvPicPr>
            <a:picLocks noChangeAspect="1" noChangeArrowheads="1"/>
          </p:cNvPicPr>
          <p:nvPr/>
        </p:nvPicPr>
        <p:blipFill>
          <a:blip r:embed="rId4" cstate="print"/>
          <a:srcRect t="7564"/>
          <a:stretch>
            <a:fillRect/>
          </a:stretch>
        </p:blipFill>
        <p:spPr bwMode="auto">
          <a:xfrm>
            <a:off x="2641747" y="946298"/>
            <a:ext cx="1471375" cy="2778901"/>
          </a:xfrm>
          <a:prstGeom prst="rect">
            <a:avLst/>
          </a:prstGeom>
          <a:noFill/>
        </p:spPr>
      </p:pic>
      <p:sp>
        <p:nvSpPr>
          <p:cNvPr id="4" name="TextBox 3"/>
          <p:cNvSpPr txBox="1"/>
          <p:nvPr/>
        </p:nvSpPr>
        <p:spPr>
          <a:xfrm>
            <a:off x="1376797" y="178130"/>
            <a:ext cx="394335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ro-RO" b="1" dirty="0" smtClean="0"/>
              <a:t>Profesor Doctor Ion Iuga</a:t>
            </a:r>
          </a:p>
          <a:p>
            <a:pPr algn="ctr"/>
            <a:r>
              <a:rPr lang="ro-RO" b="1" dirty="0" smtClean="0"/>
              <a:t>Director  Palatul Copiilor Baia Mare</a:t>
            </a:r>
            <a:endParaRPr lang="ro-RO" b="1" dirty="0"/>
          </a:p>
        </p:txBody>
      </p:sp>
      <p:pic>
        <p:nvPicPr>
          <p:cNvPr id="26632" name="Picture 8" descr="monedă guvernabilă element departament organizational al resurselor umane -  virgiliustroescu.ro"/>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323849" y="1047750"/>
            <a:ext cx="1835151" cy="917576"/>
          </a:xfrm>
          <a:prstGeom prst="rect">
            <a:avLst/>
          </a:prstGeom>
          <a:noFill/>
        </p:spPr>
      </p:pic>
      <p:pic>
        <p:nvPicPr>
          <p:cNvPr id="26634" name="Picture 10" descr="DifferBetween | procesul de management al performanței"/>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1627" y="2197961"/>
            <a:ext cx="1476291" cy="1444566"/>
          </a:xfrm>
          <a:prstGeom prst="rect">
            <a:avLst/>
          </a:prstGeom>
          <a:noFill/>
        </p:spPr>
      </p:pic>
      <p:pic>
        <p:nvPicPr>
          <p:cNvPr id="26636" name="Picture 12" descr="Managementul calitii n instituiile de nvmnt superior l"/>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430233" y="2215560"/>
            <a:ext cx="2023730" cy="1517798"/>
          </a:xfrm>
          <a:prstGeom prst="rect">
            <a:avLst/>
          </a:prstGeom>
          <a:noFill/>
        </p:spPr>
      </p:pic>
      <p:pic>
        <p:nvPicPr>
          <p:cNvPr id="26638" name="Picture 14" descr="Creste profitabilitatea afacerii tale si controlul asupra proceselor  financiare cu solutia CPM - Senior Software"/>
          <p:cNvPicPr>
            <a:picLocks noChangeAspect="1" noChangeArrowheads="1"/>
          </p:cNvPicPr>
          <p:nvPr/>
        </p:nvPicPr>
        <p:blipFill>
          <a:blip r:embed="rId8" cstate="print"/>
          <a:srcRect/>
          <a:stretch>
            <a:fillRect/>
          </a:stretch>
        </p:blipFill>
        <p:spPr bwMode="auto">
          <a:xfrm>
            <a:off x="4762501" y="895351"/>
            <a:ext cx="1276792" cy="1276792"/>
          </a:xfrm>
          <a:prstGeom prst="rect">
            <a:avLst/>
          </a:prstGeom>
          <a:noFill/>
        </p:spPr>
      </p:pic>
      <p:sp>
        <p:nvSpPr>
          <p:cNvPr id="11" name="TextBox 10"/>
          <p:cNvSpPr txBox="1"/>
          <p:nvPr/>
        </p:nvSpPr>
        <p:spPr>
          <a:xfrm>
            <a:off x="575016" y="3789769"/>
            <a:ext cx="5722977" cy="116955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4" algn="ctr"/>
            <a:r>
              <a:rPr lang="ro-RO" sz="1400" b="1" dirty="0" smtClean="0">
                <a:solidFill>
                  <a:srgbClr val="002060"/>
                </a:solidFill>
                <a:latin typeface="Times New Roman" pitchFamily="18" charset="0"/>
                <a:ea typeface="Times New Roman" pitchFamily="18" charset="0"/>
                <a:cs typeface="Times New Roman" pitchFamily="18" charset="0"/>
              </a:rPr>
              <a:t>Membru în corpul național de experți în managementul educațional;</a:t>
            </a:r>
          </a:p>
          <a:p>
            <a:pPr lvl="0" algn="ctr" eaLnBrk="0" fontAlgn="base" hangingPunct="0">
              <a:spcBef>
                <a:spcPct val="0"/>
              </a:spcBef>
              <a:spcAft>
                <a:spcPct val="0"/>
              </a:spcAft>
            </a:pPr>
            <a:r>
              <a:rPr lang="ro-RO" sz="1400" b="1" dirty="0" smtClean="0">
                <a:solidFill>
                  <a:srgbClr val="002060"/>
                </a:solidFill>
                <a:latin typeface="Times New Roman" pitchFamily="18" charset="0"/>
                <a:ea typeface="Times New Roman" pitchFamily="18" charset="0"/>
                <a:cs typeface="Times New Roman" pitchFamily="18" charset="0"/>
              </a:rPr>
              <a:t>Membru al juriului în numeroase concursuri naționale și internaționale;</a:t>
            </a:r>
          </a:p>
          <a:p>
            <a:pPr lvl="0" algn="ctr" eaLnBrk="0" fontAlgn="base" hangingPunct="0">
              <a:spcBef>
                <a:spcPct val="0"/>
              </a:spcBef>
              <a:spcAft>
                <a:spcPct val="0"/>
              </a:spcAft>
            </a:pPr>
            <a:r>
              <a:rPr lang="ro-RO" sz="1400" b="1" dirty="0" smtClean="0">
                <a:solidFill>
                  <a:srgbClr val="002060"/>
                </a:solidFill>
                <a:latin typeface="Times New Roman" pitchFamily="18" charset="0"/>
                <a:ea typeface="Times New Roman" pitchFamily="18" charset="0"/>
                <a:cs typeface="Times New Roman" pitchFamily="18" charset="0"/>
              </a:rPr>
              <a:t>Director/Coordonator de proiecte locale, naționale și internaționale;</a:t>
            </a:r>
          </a:p>
          <a:p>
            <a:pPr lvl="0" algn="ctr" eaLnBrk="0" fontAlgn="base" hangingPunct="0">
              <a:spcBef>
                <a:spcPct val="0"/>
              </a:spcBef>
              <a:spcAft>
                <a:spcPct val="0"/>
              </a:spcAft>
            </a:pPr>
            <a:r>
              <a:rPr lang="ro-RO" sz="1400" b="1" dirty="0" smtClean="0">
                <a:solidFill>
                  <a:srgbClr val="002060"/>
                </a:solidFill>
                <a:latin typeface="Times New Roman" pitchFamily="18" charset="0"/>
                <a:ea typeface="Times New Roman" pitchFamily="18" charset="0"/>
                <a:cs typeface="Times New Roman" pitchFamily="18" charset="0"/>
              </a:rPr>
              <a:t>Autor a zeci de articole și cărți de specialitate;</a:t>
            </a:r>
          </a:p>
          <a:p>
            <a:pPr lvl="0" algn="ctr" eaLnBrk="0" fontAlgn="base" hangingPunct="0">
              <a:spcBef>
                <a:spcPct val="0"/>
              </a:spcBef>
              <a:spcAft>
                <a:spcPct val="0"/>
              </a:spcAft>
            </a:pPr>
            <a:r>
              <a:rPr lang="ro-RO" sz="1400" b="1" dirty="0" smtClean="0">
                <a:solidFill>
                  <a:srgbClr val="002060"/>
                </a:solidFill>
                <a:latin typeface="Times New Roman" pitchFamily="18" charset="0"/>
                <a:ea typeface="Times New Roman" pitchFamily="18" charset="0"/>
                <a:cs typeface="Times New Roman" pitchFamily="18" charset="0"/>
              </a:rPr>
              <a:t>Fondator și director de Asociații /fundații culturale.</a:t>
            </a:r>
          </a:p>
        </p:txBody>
      </p:sp>
      <p:pic>
        <p:nvPicPr>
          <p:cNvPr id="26642" name="Picture 18" descr="C:\Users\User\Desktop\Director\29063657_1920721941517412_1440090602929651712_n.jpg"/>
          <p:cNvPicPr>
            <a:picLocks noChangeAspect="1" noChangeArrowheads="1"/>
          </p:cNvPicPr>
          <p:nvPr/>
        </p:nvPicPr>
        <p:blipFill>
          <a:blip r:embed="rId9" cstate="print">
            <a:lum bright="-10000" contrast="10000"/>
          </a:blip>
          <a:srcRect l="5158" r="6181" b="6335"/>
          <a:stretch>
            <a:fillRect/>
          </a:stretch>
        </p:blipFill>
        <p:spPr bwMode="auto">
          <a:xfrm>
            <a:off x="249381" y="5089248"/>
            <a:ext cx="3348841" cy="4608620"/>
          </a:xfrm>
          <a:prstGeom prst="rect">
            <a:avLst/>
          </a:prstGeom>
          <a:noFill/>
        </p:spPr>
      </p:pic>
      <p:sp>
        <p:nvSpPr>
          <p:cNvPr id="16" name="TextBox 15"/>
          <p:cNvSpPr txBox="1"/>
          <p:nvPr/>
        </p:nvSpPr>
        <p:spPr>
          <a:xfrm>
            <a:off x="3752491" y="5020938"/>
            <a:ext cx="2993366" cy="4796185"/>
          </a:xfrm>
          <a:prstGeom prst="rect">
            <a:avLst/>
          </a:prstGeom>
          <a:noFill/>
        </p:spPr>
        <p:txBody>
          <a:bodyPr wrap="square" rtlCol="0">
            <a:spAutoFit/>
          </a:bodyPr>
          <a:lstStyle/>
          <a:p>
            <a:pPr algn="just"/>
            <a:r>
              <a:rPr lang="ro-RO" sz="1400" spc="-50" dirty="0" smtClean="0">
                <a:solidFill>
                  <a:srgbClr val="002060"/>
                </a:solidFill>
                <a:latin typeface="Times New Roman" panose="02020603050405020304" pitchFamily="18" charset="0"/>
                <a:cs typeface="Times New Roman" panose="02020603050405020304" pitchFamily="18" charset="0"/>
              </a:rPr>
              <a:t>Cu o tradiţie de peste 65 de ani, Palatul Copiilor Baia Mare este o instituţie de învăţământ nonformal, cu profesori experimentaţi şi pasionaţi în diverse domenii de interes, la care se înscriu anual peste 2000 de copii şi tineri. Activităţile Palatului Copiilor se adresează atât elevilor cu aptitudini şi talente specifice în diverse domenii, cât şi celor care pot descoperi aici o ofertă  generoasă şi atractivă de petrecere a timpului liber.</a:t>
            </a:r>
          </a:p>
          <a:p>
            <a:pPr algn="just">
              <a:lnSpc>
                <a:spcPts val="1400"/>
              </a:lnSpc>
            </a:pPr>
            <a:r>
              <a:rPr lang="ro-RO" sz="1400" spc="-50" dirty="0" smtClean="0">
                <a:solidFill>
                  <a:srgbClr val="002060"/>
                </a:solidFill>
                <a:latin typeface="Times New Roman" panose="02020603050405020304" pitchFamily="18" charset="0"/>
                <a:cs typeface="Times New Roman" panose="02020603050405020304" pitchFamily="18" charset="0"/>
              </a:rPr>
              <a:t>Asumarea rolului social este completată prin achiziţia valorilor de etică profesională. </a:t>
            </a:r>
            <a:endParaRPr lang="en-US" sz="1400" spc="-50" dirty="0" smtClean="0">
              <a:solidFill>
                <a:srgbClr val="002060"/>
              </a:solidFill>
              <a:latin typeface="Times New Roman" panose="02020603050405020304" pitchFamily="18" charset="0"/>
              <a:cs typeface="Times New Roman" panose="02020603050405020304" pitchFamily="18" charset="0"/>
            </a:endParaRPr>
          </a:p>
          <a:p>
            <a:pPr algn="just">
              <a:lnSpc>
                <a:spcPts val="1400"/>
              </a:lnSpc>
            </a:pPr>
            <a:r>
              <a:rPr lang="ro-RO" sz="1400" spc="-50" dirty="0" smtClean="0">
                <a:solidFill>
                  <a:srgbClr val="002060"/>
                </a:solidFill>
                <a:latin typeface="Times New Roman" panose="02020603050405020304" pitchFamily="18" charset="0"/>
                <a:cs typeface="Times New Roman" panose="02020603050405020304" pitchFamily="18" charset="0"/>
              </a:rPr>
              <a:t>Acum, la ceas aniversar, marcat de lansarea revistei instituției, aduc alese mulțumiri corpului profesoral și personalului auxiliar.</a:t>
            </a:r>
          </a:p>
          <a:p>
            <a:pPr algn="just">
              <a:lnSpc>
                <a:spcPts val="1400"/>
              </a:lnSpc>
            </a:pPr>
            <a:r>
              <a:rPr lang="ro-RO" sz="1400" spc="-50" dirty="0" smtClean="0">
                <a:solidFill>
                  <a:srgbClr val="002060"/>
                </a:solidFill>
                <a:latin typeface="Times New Roman" panose="02020603050405020304" pitchFamily="18" charset="0"/>
                <a:cs typeface="Times New Roman" panose="02020603050405020304" pitchFamily="18" charset="0"/>
              </a:rPr>
              <a:t>Un gând de recunoștință colaboratorilor și părinților. Felicitări elevilor care au obţinut numeroase premii în țară și străinătate, urându-le atât eu, personal, cât și întreaga conducere a instituției, mult succes în continuare!!!</a:t>
            </a:r>
            <a:endParaRPr lang="ro-RO" sz="1400"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Picture 3" descr="C:\Users\User\Desktop\Director\192805439_939006316858885_7747011848782414540_n.jpg"/>
          <p:cNvPicPr>
            <a:picLocks noChangeAspect="1" noChangeArrowheads="1"/>
          </p:cNvPicPr>
          <p:nvPr/>
        </p:nvPicPr>
        <p:blipFill>
          <a:blip r:embed="rId3" cstate="print"/>
          <a:srcRect l="12618" r="5768"/>
          <a:stretch>
            <a:fillRect/>
          </a:stretch>
        </p:blipFill>
        <p:spPr bwMode="auto">
          <a:xfrm>
            <a:off x="3372095" y="146946"/>
            <a:ext cx="3302453" cy="2695938"/>
          </a:xfrm>
          <a:prstGeom prst="rect">
            <a:avLst/>
          </a:prstGeom>
          <a:noFill/>
        </p:spPr>
      </p:pic>
      <p:pic>
        <p:nvPicPr>
          <p:cNvPr id="28673" name="Picture 1" descr="C:\Users\User\Desktop\Director\13304939_532281773641768_6625615807255729289_o.jpg"/>
          <p:cNvPicPr>
            <a:picLocks noChangeAspect="1" noChangeArrowheads="1"/>
          </p:cNvPicPr>
          <p:nvPr/>
        </p:nvPicPr>
        <p:blipFill>
          <a:blip r:embed="rId4" cstate="print">
            <a:lum bright="-10000" contrast="10000"/>
          </a:blip>
          <a:srcRect l="8775" t="5738" r="4649" b="4497"/>
          <a:stretch>
            <a:fillRect/>
          </a:stretch>
        </p:blipFill>
        <p:spPr bwMode="auto">
          <a:xfrm>
            <a:off x="130152" y="156918"/>
            <a:ext cx="3112777" cy="4606071"/>
          </a:xfrm>
          <a:prstGeom prst="rect">
            <a:avLst/>
          </a:prstGeom>
          <a:noFill/>
        </p:spPr>
      </p:pic>
      <p:pic>
        <p:nvPicPr>
          <p:cNvPr id="28674" name="Picture 2" descr="C:\Users\User\Desktop\Director\13316846_1665275293728746_6198216249792316576_o.jpg"/>
          <p:cNvPicPr>
            <a:picLocks noChangeAspect="1" noChangeArrowheads="1"/>
          </p:cNvPicPr>
          <p:nvPr/>
        </p:nvPicPr>
        <p:blipFill>
          <a:blip r:embed="rId5" cstate="print">
            <a:lum bright="-10000" contrast="10000"/>
          </a:blip>
          <a:srcRect l="10829" t="6353" r="3963" b="4831"/>
          <a:stretch>
            <a:fillRect/>
          </a:stretch>
        </p:blipFill>
        <p:spPr bwMode="auto">
          <a:xfrm>
            <a:off x="3551275" y="5107606"/>
            <a:ext cx="3116436" cy="4636020"/>
          </a:xfrm>
          <a:prstGeom prst="rect">
            <a:avLst/>
          </a:prstGeom>
          <a:noFill/>
        </p:spPr>
      </p:pic>
      <p:pic>
        <p:nvPicPr>
          <p:cNvPr id="28675" name="Picture 3" descr="C:\Users\User\Desktop\Director\15025658_1723711274551814_6181716078252333438_o.jpg"/>
          <p:cNvPicPr>
            <a:picLocks noChangeAspect="1" noChangeArrowheads="1"/>
          </p:cNvPicPr>
          <p:nvPr/>
        </p:nvPicPr>
        <p:blipFill>
          <a:blip r:embed="rId6" cstate="print"/>
          <a:srcRect/>
          <a:stretch>
            <a:fillRect/>
          </a:stretch>
        </p:blipFill>
        <p:spPr bwMode="auto">
          <a:xfrm>
            <a:off x="3387746" y="2803811"/>
            <a:ext cx="3310759" cy="2206634"/>
          </a:xfrm>
          <a:prstGeom prst="rect">
            <a:avLst/>
          </a:prstGeom>
          <a:noFill/>
        </p:spPr>
      </p:pic>
      <p:pic>
        <p:nvPicPr>
          <p:cNvPr id="6" name="Picture 17"/>
          <p:cNvPicPr>
            <a:picLocks noChangeAspect="1" noChangeArrowheads="1"/>
          </p:cNvPicPr>
          <p:nvPr/>
        </p:nvPicPr>
        <p:blipFill>
          <a:blip r:embed="rId7" cstate="print">
            <a:lum bright="-10000" contrast="10000"/>
          </a:blip>
          <a:srcRect l="32065" t="5469" r="32796" b="2344"/>
          <a:stretch>
            <a:fillRect/>
          </a:stretch>
        </p:blipFill>
        <p:spPr bwMode="auto">
          <a:xfrm>
            <a:off x="119652" y="4944866"/>
            <a:ext cx="3243532" cy="47842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7650" name="Picture 2" descr="C:\Users\User\Desktop\Director\81621214_1355642624639008_8910330008296226816_n.jpg"/>
          <p:cNvPicPr>
            <a:picLocks noChangeAspect="1" noChangeArrowheads="1"/>
          </p:cNvPicPr>
          <p:nvPr/>
        </p:nvPicPr>
        <p:blipFill>
          <a:blip r:embed="rId3" cstate="print"/>
          <a:srcRect/>
          <a:stretch>
            <a:fillRect/>
          </a:stretch>
        </p:blipFill>
        <p:spPr bwMode="auto">
          <a:xfrm>
            <a:off x="211275" y="160283"/>
            <a:ext cx="3087240" cy="4616433"/>
          </a:xfrm>
          <a:prstGeom prst="rect">
            <a:avLst/>
          </a:prstGeom>
          <a:noFill/>
        </p:spPr>
      </p:pic>
      <p:pic>
        <p:nvPicPr>
          <p:cNvPr id="27652" name="Picture 4" descr="C:\Users\User\Desktop\Director\46140792_342456406513882_6156220764182806528_n.jpg"/>
          <p:cNvPicPr>
            <a:picLocks noChangeAspect="1" noChangeArrowheads="1"/>
          </p:cNvPicPr>
          <p:nvPr/>
        </p:nvPicPr>
        <p:blipFill>
          <a:blip r:embed="rId4" cstate="print">
            <a:lum contrast="10000"/>
          </a:blip>
          <a:srcRect/>
          <a:stretch>
            <a:fillRect/>
          </a:stretch>
        </p:blipFill>
        <p:spPr bwMode="auto">
          <a:xfrm>
            <a:off x="3472350" y="2251678"/>
            <a:ext cx="3057100" cy="2292825"/>
          </a:xfrm>
          <a:prstGeom prst="rect">
            <a:avLst/>
          </a:prstGeom>
          <a:noFill/>
        </p:spPr>
      </p:pic>
      <p:pic>
        <p:nvPicPr>
          <p:cNvPr id="27653" name="Picture 5" descr="C:\Users\User\Desktop\Director\90161179_648428645916655_5339486025079062528_n.jpg"/>
          <p:cNvPicPr>
            <a:picLocks noChangeAspect="1" noChangeArrowheads="1"/>
          </p:cNvPicPr>
          <p:nvPr/>
        </p:nvPicPr>
        <p:blipFill>
          <a:blip r:embed="rId5" cstate="print">
            <a:lum bright="10000" contrast="10000"/>
          </a:blip>
          <a:srcRect/>
          <a:stretch>
            <a:fillRect/>
          </a:stretch>
        </p:blipFill>
        <p:spPr bwMode="auto">
          <a:xfrm>
            <a:off x="3459107" y="174220"/>
            <a:ext cx="3060762" cy="1941183"/>
          </a:xfrm>
          <a:prstGeom prst="rect">
            <a:avLst/>
          </a:prstGeom>
          <a:noFill/>
        </p:spPr>
      </p:pic>
      <p:pic>
        <p:nvPicPr>
          <p:cNvPr id="6" name="Picture 15"/>
          <p:cNvPicPr>
            <a:picLocks noChangeAspect="1" noChangeArrowheads="1"/>
          </p:cNvPicPr>
          <p:nvPr/>
        </p:nvPicPr>
        <p:blipFill>
          <a:blip r:embed="rId6" cstate="print">
            <a:lum contrast="10000"/>
          </a:blip>
          <a:srcRect l="30260" t="6389" r="29886"/>
          <a:stretch>
            <a:fillRect/>
          </a:stretch>
        </p:blipFill>
        <p:spPr bwMode="auto">
          <a:xfrm>
            <a:off x="3558439" y="4849712"/>
            <a:ext cx="3244969" cy="4832521"/>
          </a:xfrm>
          <a:prstGeom prst="rect">
            <a:avLst/>
          </a:prstGeom>
          <a:noFill/>
          <a:ln w="9525">
            <a:noFill/>
            <a:miter lim="800000"/>
            <a:headEnd/>
            <a:tailEnd/>
          </a:ln>
        </p:spPr>
      </p:pic>
      <p:pic>
        <p:nvPicPr>
          <p:cNvPr id="27654" name="Picture 6" descr="C:\Users\User\Desktop\ANCUTA\Sedință -Ucraina\20181024_113842.jpg"/>
          <p:cNvPicPr>
            <a:picLocks noChangeAspect="1" noChangeArrowheads="1"/>
          </p:cNvPicPr>
          <p:nvPr/>
        </p:nvPicPr>
        <p:blipFill>
          <a:blip r:embed="rId7" cstate="print">
            <a:lum contrast="10000"/>
          </a:blip>
          <a:srcRect l="19365" r="7983"/>
          <a:stretch>
            <a:fillRect/>
          </a:stretch>
        </p:blipFill>
        <p:spPr bwMode="auto">
          <a:xfrm>
            <a:off x="153736" y="4962278"/>
            <a:ext cx="3338647" cy="2584934"/>
          </a:xfrm>
          <a:prstGeom prst="rect">
            <a:avLst/>
          </a:prstGeom>
          <a:noFill/>
        </p:spPr>
      </p:pic>
      <p:pic>
        <p:nvPicPr>
          <p:cNvPr id="27655" name="Picture 7" descr="C:\Users\User\Desktop\ANCUTA\Muzeul Satului\20190429_125718.jpg"/>
          <p:cNvPicPr>
            <a:picLocks noChangeAspect="1" noChangeArrowheads="1"/>
          </p:cNvPicPr>
          <p:nvPr/>
        </p:nvPicPr>
        <p:blipFill>
          <a:blip r:embed="rId8" cstate="print">
            <a:lum contrast="10000"/>
          </a:blip>
          <a:srcRect/>
          <a:stretch>
            <a:fillRect/>
          </a:stretch>
        </p:blipFill>
        <p:spPr bwMode="auto">
          <a:xfrm>
            <a:off x="135065" y="7779500"/>
            <a:ext cx="3374216" cy="189799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74000">
              <a:schemeClr val="bg1"/>
            </a:gs>
            <a:gs pos="83000">
              <a:schemeClr val="bg1"/>
            </a:gs>
            <a:gs pos="100000">
              <a:schemeClr val="bg1"/>
            </a:gs>
          </a:gsLst>
          <a:lin ang="5400000" scaled="1"/>
        </a:gradFill>
        <a:effectLst/>
      </p:bgPr>
    </p:bg>
    <p:spTree>
      <p:nvGrpSpPr>
        <p:cNvPr id="1" name=""/>
        <p:cNvGrpSpPr/>
        <p:nvPr/>
      </p:nvGrpSpPr>
      <p:grpSpPr>
        <a:xfrm>
          <a:off x="0" y="0"/>
          <a:ext cx="0" cy="0"/>
          <a:chOff x="0" y="0"/>
          <a:chExt cx="0" cy="0"/>
        </a:xfrm>
      </p:grpSpPr>
      <p:grpSp>
        <p:nvGrpSpPr>
          <p:cNvPr id="7" name="Group 6"/>
          <p:cNvGrpSpPr/>
          <p:nvPr/>
        </p:nvGrpSpPr>
        <p:grpSpPr>
          <a:xfrm>
            <a:off x="0" y="47500"/>
            <a:ext cx="6858000" cy="4263313"/>
            <a:chOff x="0" y="222317"/>
            <a:chExt cx="6858000" cy="4263313"/>
          </a:xfrm>
        </p:grpSpPr>
        <p:sp>
          <p:nvSpPr>
            <p:cNvPr id="3" name="TextBox 2"/>
            <p:cNvSpPr txBox="1"/>
            <p:nvPr/>
          </p:nvSpPr>
          <p:spPr>
            <a:xfrm>
              <a:off x="154379" y="2731304"/>
              <a:ext cx="6555180" cy="1754326"/>
            </a:xfrm>
            <a:prstGeom prst="rect">
              <a:avLst/>
            </a:prstGeom>
            <a:noFill/>
          </p:spPr>
          <p:txBody>
            <a:bodyPr wrap="square" rtlCol="0">
              <a:spAutoFit/>
            </a:bodyPr>
            <a:lstStyle/>
            <a:p>
              <a:pPr algn="just" fontAlgn="base"/>
              <a:r>
                <a:rPr lang="ro-RO" sz="1200" dirty="0" smtClean="0">
                  <a:latin typeface="Times New Roman" pitchFamily="18" charset="0"/>
                  <a:cs typeface="Times New Roman" pitchFamily="18" charset="0"/>
                </a:rPr>
                <a:t>Din delegația care a participat la această manifestare de prestigiu, alături de cei 9 dansatori, a făcut parte prof. dr. Ion Iuga, directorul Palatului Copiilor Baia Mare și coordonator al Ansamblului Folcloric Comorile Izei, prof. Mihai Chiș care a asigurat conducerea muzicală, prof. Buda Marian care a încântat auditoriul prin câteva melodii tradiționale din Maramureș.</a:t>
              </a:r>
            </a:p>
            <a:p>
              <a:pPr algn="just" fontAlgn="base"/>
              <a:r>
                <a:rPr lang="ro-RO" sz="1200" dirty="0" smtClean="0">
                  <a:latin typeface="Times New Roman" pitchFamily="18" charset="0"/>
                  <a:cs typeface="Times New Roman" pitchFamily="18" charset="0"/>
                </a:rPr>
                <a:t>Alături de ansamblul din România, la festival au participat formaţii din Polonia, Indonezia, Slovacia și numeroase formații din India. La festivitatea de deschidere dar și la spectacolele organizate pe parcursul celor patru zile au participat numeroase oficialități locale, în frunte cu dl</a:t>
              </a:r>
              <a:r>
                <a:rPr lang="en-US" sz="1200" dirty="0" smtClean="0">
                  <a:latin typeface="Times New Roman" pitchFamily="18" charset="0"/>
                  <a:cs typeface="Times New Roman" pitchFamily="18" charset="0"/>
                </a:rPr>
                <a:t>.</a:t>
              </a:r>
              <a:r>
                <a:rPr lang="ro-RO" sz="1200" dirty="0" smtClean="0">
                  <a:latin typeface="Times New Roman" pitchFamily="18" charset="0"/>
                  <a:cs typeface="Times New Roman" pitchFamily="18" charset="0"/>
                </a:rPr>
                <a:t> Jitu Vaghani – preşedintele statului Gujarat, dl</a:t>
              </a:r>
              <a:r>
                <a:rPr lang="en-US" sz="1200" dirty="0" smtClean="0">
                  <a:latin typeface="Times New Roman" pitchFamily="18" charset="0"/>
                  <a:cs typeface="Times New Roman" pitchFamily="18" charset="0"/>
                </a:rPr>
                <a:t>.</a:t>
              </a:r>
              <a:r>
                <a:rPr lang="ro-RO" sz="1200" dirty="0" smtClean="0">
                  <a:latin typeface="Times New Roman" pitchFamily="18" charset="0"/>
                  <a:cs typeface="Times New Roman" pitchFamily="18" charset="0"/>
                </a:rPr>
                <a:t> Jagdish Patel – primar al oraşului Surat (oraş cu peste 5 mil. de locuitori), parlamentari, consilieri etc.</a:t>
              </a:r>
              <a:endParaRPr lang="en-US" sz="1200" dirty="0" smtClean="0">
                <a:latin typeface="Times New Roman" pitchFamily="18" charset="0"/>
                <a:cs typeface="Times New Roman" pitchFamily="18" charset="0"/>
              </a:endParaRPr>
            </a:p>
          </p:txBody>
        </p:sp>
        <p:grpSp>
          <p:nvGrpSpPr>
            <p:cNvPr id="6" name="Group 5"/>
            <p:cNvGrpSpPr/>
            <p:nvPr/>
          </p:nvGrpSpPr>
          <p:grpSpPr>
            <a:xfrm>
              <a:off x="0" y="222317"/>
              <a:ext cx="6858000" cy="2557978"/>
              <a:chOff x="0" y="222317"/>
              <a:chExt cx="6858000" cy="2557978"/>
            </a:xfrm>
          </p:grpSpPr>
          <p:sp>
            <p:nvSpPr>
              <p:cNvPr id="2" name="Rectangle 1"/>
              <p:cNvSpPr/>
              <p:nvPr/>
            </p:nvSpPr>
            <p:spPr>
              <a:xfrm>
                <a:off x="0" y="222317"/>
                <a:ext cx="6858000" cy="523220"/>
              </a:xfrm>
              <a:prstGeom prst="rect">
                <a:avLst/>
              </a:prstGeom>
            </p:spPr>
            <p:txBody>
              <a:bodyPr wrap="square">
                <a:spAutoFit/>
              </a:bodyPr>
              <a:lstStyle/>
              <a:p>
                <a:pPr algn="ctr" fontAlgn="base"/>
                <a:r>
                  <a:rPr lang="en-US" sz="1400" b="1" i="1" dirty="0" smtClean="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ro-RO" sz="1400" b="1" i="1" dirty="0" smtClean="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Ansamblul Folcloric Comorile Izei al Palatului Copiilor Baia Mare,</a:t>
                </a:r>
                <a:r>
                  <a:rPr lang="en-US" sz="1400" b="1" i="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endParaRPr lang="en-US" sz="1400" b="1" i="1" dirty="0" smtClean="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endParaRPr>
              </a:p>
              <a:p>
                <a:pPr algn="ctr" fontAlgn="base"/>
                <a:r>
                  <a:rPr lang="en-US" sz="1400" b="1" i="1" dirty="0" smtClean="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l</a:t>
                </a:r>
                <a:r>
                  <a:rPr lang="ro-RO" sz="1400" b="1" i="1" dirty="0" smtClean="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a Festivalul Internaţonal de Cultură, Artă și Divertisment din Surat – India</a:t>
                </a:r>
                <a:endParaRPr lang="ro-RO" sz="1400" b="1" i="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sp>
            <p:nvSpPr>
              <p:cNvPr id="4" name="TextBox 3"/>
              <p:cNvSpPr txBox="1"/>
              <p:nvPr/>
            </p:nvSpPr>
            <p:spPr>
              <a:xfrm>
                <a:off x="2873827" y="1025969"/>
                <a:ext cx="3823854" cy="1754326"/>
              </a:xfrm>
              <a:prstGeom prst="rect">
                <a:avLst/>
              </a:prstGeom>
              <a:noFill/>
            </p:spPr>
            <p:txBody>
              <a:bodyPr wrap="square" rtlCol="0">
                <a:spAutoFit/>
              </a:bodyPr>
              <a:lstStyle/>
              <a:p>
                <a:pPr algn="just" fontAlgn="base"/>
                <a:r>
                  <a:rPr lang="ro-RO" sz="1200" b="1" i="1" dirty="0" smtClean="0">
                    <a:latin typeface="Times New Roman" pitchFamily="18" charset="0"/>
                    <a:cs typeface="Times New Roman" pitchFamily="18" charset="0"/>
                  </a:rPr>
                  <a:t>Ansamblul </a:t>
                </a:r>
                <a:r>
                  <a:rPr lang="ro-RO" sz="1200" b="1" i="1" dirty="0">
                    <a:latin typeface="Times New Roman" pitchFamily="18" charset="0"/>
                    <a:cs typeface="Times New Roman" pitchFamily="18" charset="0"/>
                  </a:rPr>
                  <a:t>Folcloric Comorile Izei </a:t>
                </a:r>
                <a:r>
                  <a:rPr lang="ro-RO" sz="1200" b="1" dirty="0">
                    <a:latin typeface="Times New Roman" pitchFamily="18" charset="0"/>
                    <a:cs typeface="Times New Roman" pitchFamily="18" charset="0"/>
                  </a:rPr>
                  <a:t>al Palatului Copiilor Baia Mare, coordonat de prof. dr. Ion Iuga, </a:t>
                </a:r>
                <a:r>
                  <a:rPr lang="ro-RO" sz="1200" dirty="0">
                    <a:latin typeface="Times New Roman" pitchFamily="18" charset="0"/>
                    <a:cs typeface="Times New Roman" pitchFamily="18" charset="0"/>
                  </a:rPr>
                  <a:t>directorul unității, a participat în perioada 8–13 ianuarie 2020 la Festivalul Internațional de Cultură, Artă și Divertisment – </a:t>
                </a:r>
                <a:r>
                  <a:rPr lang="ro-RO" sz="1200" dirty="0" smtClean="0">
                    <a:latin typeface="Times New Roman" pitchFamily="18" charset="0"/>
                    <a:cs typeface="Times New Roman" pitchFamily="18" charset="0"/>
                  </a:rPr>
                  <a:t> I.F.A.C.E. 2020, desfășurat în orașul Surat, statul Gujarat din India. Festivalul face parte din categoria manifestărilor culturale organizate în cadrul C.I.O.F.F. – Consiliul internațional al organizațiilor de festivaluri folclorice și arte populare.</a:t>
                </a:r>
                <a:endParaRPr lang="en-US" sz="1200" dirty="0" smtClean="0">
                  <a:latin typeface="Times New Roman" pitchFamily="18" charset="0"/>
                  <a:cs typeface="Times New Roman" pitchFamily="18" charset="0"/>
                </a:endParaRPr>
              </a:p>
            </p:txBody>
          </p:sp>
        </p:grpSp>
      </p:grpSp>
      <p:pic>
        <p:nvPicPr>
          <p:cNvPr id="8" name="Picture 4" descr="https://www.emaramures.ro/wp-content/uploads/2020/01/comorile-izei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2910" y="721824"/>
            <a:ext cx="2491541" cy="18669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1" name="TextBox 10"/>
          <p:cNvSpPr txBox="1"/>
          <p:nvPr/>
        </p:nvSpPr>
        <p:spPr>
          <a:xfrm>
            <a:off x="166255" y="4185382"/>
            <a:ext cx="6531428" cy="1200329"/>
          </a:xfrm>
          <a:prstGeom prst="rect">
            <a:avLst/>
          </a:prstGeom>
          <a:noFill/>
        </p:spPr>
        <p:txBody>
          <a:bodyPr wrap="square" rtlCol="0">
            <a:spAutoFit/>
          </a:bodyPr>
          <a:lstStyle/>
          <a:p>
            <a:pPr algn="just" fontAlgn="base"/>
            <a:r>
              <a:rPr lang="ro-RO" sz="1200" dirty="0">
                <a:latin typeface="Times New Roman" pitchFamily="18" charset="0"/>
                <a:cs typeface="Times New Roman" pitchFamily="18" charset="0"/>
              </a:rPr>
              <a:t>În această deplasare directorul Palatului Copiilor Baia Mare a semnat un parteneriat de colaborare culturală a Palatului Copiilor Baia Mare cu Charu Castle Foundation. Ansamblul Comorile Izei a primit trofee și diplome de la primarul localității Surat și organizatori, iar Palatului Copiilor Baia Mare a oferit o diplomă de recunostință d-lui Pawan Kapoor – președintele CIOFF – India și director al acestui festival și suveniruri oficialităților și grupurilor participante. Felicitari domnului Pawan Kapoor și echipei </a:t>
            </a:r>
            <a:r>
              <a:rPr lang="en-US" sz="1200" dirty="0" smtClean="0">
                <a:latin typeface="Times New Roman" pitchFamily="18" charset="0"/>
                <a:cs typeface="Times New Roman" pitchFamily="18" charset="0"/>
              </a:rPr>
              <a:t>s</a:t>
            </a:r>
            <a:r>
              <a:rPr lang="ro-RO" sz="1200" dirty="0" smtClean="0">
                <a:latin typeface="Times New Roman" pitchFamily="18" charset="0"/>
                <a:cs typeface="Times New Roman" pitchFamily="18" charset="0"/>
              </a:rPr>
              <a:t>ale </a:t>
            </a:r>
            <a:r>
              <a:rPr lang="ro-RO" sz="1200" dirty="0">
                <a:latin typeface="Times New Roman" pitchFamily="18" charset="0"/>
                <a:cs typeface="Times New Roman" pitchFamily="18" charset="0"/>
              </a:rPr>
              <a:t>pentru </a:t>
            </a:r>
            <a:r>
              <a:rPr lang="ro-RO" sz="1200" dirty="0" smtClean="0">
                <a:latin typeface="Times New Roman" pitchFamily="18" charset="0"/>
                <a:cs typeface="Times New Roman" pitchFamily="18" charset="0"/>
              </a:rPr>
              <a:t>organizare</a:t>
            </a:r>
            <a:r>
              <a:rPr lang="en-US" sz="1200" dirty="0">
                <a:latin typeface="Times New Roman" pitchFamily="18" charset="0"/>
                <a:cs typeface="Times New Roman" pitchFamily="18" charset="0"/>
              </a:rPr>
              <a:t>!</a:t>
            </a:r>
          </a:p>
        </p:txBody>
      </p:sp>
      <p:sp>
        <p:nvSpPr>
          <p:cNvPr id="12" name="Rectangle 11"/>
          <p:cNvSpPr/>
          <p:nvPr/>
        </p:nvSpPr>
        <p:spPr>
          <a:xfrm>
            <a:off x="160565" y="5255348"/>
            <a:ext cx="3332747" cy="2492990"/>
          </a:xfrm>
          <a:prstGeom prst="rect">
            <a:avLst/>
          </a:prstGeom>
        </p:spPr>
        <p:txBody>
          <a:bodyPr wrap="square">
            <a:spAutoFit/>
          </a:bodyPr>
          <a:lstStyle/>
          <a:p>
            <a:pPr algn="just" fontAlgn="base"/>
            <a:r>
              <a:rPr lang="ro-RO" sz="1200" dirty="0" smtClean="0">
                <a:latin typeface="Times New Roman" pitchFamily="18" charset="0"/>
                <a:cs typeface="Times New Roman" pitchFamily="18" charset="0"/>
              </a:rPr>
              <a:t>„</a:t>
            </a:r>
            <a:r>
              <a:rPr lang="ro-RO" sz="1200" dirty="0">
                <a:latin typeface="Times New Roman" pitchFamily="18" charset="0"/>
                <a:cs typeface="Times New Roman" pitchFamily="18" charset="0"/>
              </a:rPr>
              <a:t>Adresăm sincere mulțumiri celor care au făcut posibilă această participare, prin sprijinul acordat de Ministerul Educației și Cercetării, a Inspectoratului Școlar Maramureș, a Primăriei mun. Baia Mare prin implicarea d-lui primar Cătălin Cherecheș, a sponsorilor UAC UNIVERSAL ALLOY CORPORATION EUROPE prin susținerea d-lui Daniel Vărzaru Chief Financial Officer și S.C. EDIL BAUSTEEL S.R.L. prin aprecierea acordată Palatului Copiilor Baia Mare de d-l Font Florin – administratorul societății, dar și a părinților care au completat financiar costurile aferente acestei deplasări. </a:t>
            </a:r>
            <a:endParaRPr lang="en-US" sz="1200" dirty="0">
              <a:latin typeface="Times New Roman" pitchFamily="18" charset="0"/>
              <a:cs typeface="Times New Roman" pitchFamily="18" charset="0"/>
            </a:endParaRPr>
          </a:p>
        </p:txBody>
      </p:sp>
      <p:pic>
        <p:nvPicPr>
          <p:cNvPr id="13" name="Picture 6" descr="https://www.emaramures.ro/wp-content/uploads/2020/01/comorile-izei.jpg"/>
          <p:cNvPicPr>
            <a:picLocks noChangeAspect="1" noChangeArrowheads="1"/>
          </p:cNvPicPr>
          <p:nvPr/>
        </p:nvPicPr>
        <p:blipFill>
          <a:blip r:embed="rId3" cstate="print">
            <a:lum contrast="10000"/>
            <a:extLst>
              <a:ext uri="{28A0092B-C50C-407E-A947-70E740481C1C}">
                <a14:useLocalDpi xmlns="" xmlns:a14="http://schemas.microsoft.com/office/drawing/2010/main" val="0"/>
              </a:ext>
            </a:extLst>
          </a:blip>
          <a:srcRect/>
          <a:stretch>
            <a:fillRect/>
          </a:stretch>
        </p:blipFill>
        <p:spPr bwMode="auto">
          <a:xfrm>
            <a:off x="3582180" y="5249040"/>
            <a:ext cx="3047220" cy="2135182"/>
          </a:xfrm>
          <a:prstGeom prst="rect">
            <a:avLst/>
          </a:prstGeom>
          <a:ln>
            <a:noFill/>
          </a:ln>
          <a:effectLst>
            <a:outerShdw blurRad="292100" dist="139700" dir="2700000" algn="tl" rotWithShape="0">
              <a:srgbClr val="333333">
                <a:alpha val="65000"/>
              </a:srgbClr>
            </a:outerShdw>
          </a:effectLst>
          <a:extLst/>
        </p:spPr>
      </p:pic>
      <p:pic>
        <p:nvPicPr>
          <p:cNvPr id="14" name="Picture 2" descr="Ansamblul Folcloric Comorile Izei al Palatului Copiilor Baia Mare, la Festivalul Internațional de Cultură, Artă și Divertisment din Surat – India"/>
          <p:cNvPicPr>
            <a:picLocks noChangeAspect="1" noChangeArrowheads="1"/>
          </p:cNvPicPr>
          <p:nvPr/>
        </p:nvPicPr>
        <p:blipFill>
          <a:blip r:embed="rId4" cstate="print">
            <a:lum contrast="10000"/>
            <a:extLst>
              <a:ext uri="{28A0092B-C50C-407E-A947-70E740481C1C}">
                <a14:useLocalDpi xmlns="" xmlns:a14="http://schemas.microsoft.com/office/drawing/2010/main" val="0"/>
              </a:ext>
            </a:extLst>
          </a:blip>
          <a:srcRect t="19922" b="19184"/>
          <a:stretch>
            <a:fillRect/>
          </a:stretch>
        </p:blipFill>
        <p:spPr bwMode="auto">
          <a:xfrm>
            <a:off x="228596" y="7715598"/>
            <a:ext cx="4684170" cy="204950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5037827" y="8055481"/>
            <a:ext cx="1708030"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o-RO" sz="1400" dirty="0" smtClean="0">
                <a:latin typeface="Times New Roman" pitchFamily="18" charset="0"/>
                <a:cs typeface="Times New Roman" pitchFamily="18" charset="0"/>
              </a:rPr>
              <a:t>„Sincere mulțumiri tuturor celor care au sprijinit activitatea Palatului Copiilor Baia Mare”, spune directorul </a:t>
            </a:r>
            <a:r>
              <a:rPr lang="en-US" sz="1400" dirty="0" smtClean="0">
                <a:latin typeface="Times New Roman" pitchFamily="18" charset="0"/>
                <a:cs typeface="Times New Roman" pitchFamily="18" charset="0"/>
              </a:rPr>
              <a:t>Ion </a:t>
            </a:r>
            <a:r>
              <a:rPr lang="ro-RO" sz="1400" dirty="0" smtClean="0">
                <a:latin typeface="Times New Roman" pitchFamily="18" charset="0"/>
                <a:cs typeface="Times New Roman" pitchFamily="18" charset="0"/>
              </a:rPr>
              <a:t>Iuga.</a:t>
            </a:r>
            <a:endParaRPr lang="en-US" sz="1400" dirty="0" smtClean="0">
              <a:latin typeface="Times New Roman" pitchFamily="18" charset="0"/>
              <a:cs typeface="Times New Roman" pitchFamily="18" charset="0"/>
            </a:endParaRPr>
          </a:p>
        </p:txBody>
      </p:sp>
      <p:sp>
        <p:nvSpPr>
          <p:cNvPr id="16" name="TextBox 15"/>
          <p:cNvSpPr txBox="1"/>
          <p:nvPr/>
        </p:nvSpPr>
        <p:spPr>
          <a:xfrm>
            <a:off x="3118105" y="7402633"/>
            <a:ext cx="1298633" cy="315856"/>
          </a:xfrm>
          <a:prstGeom prst="rect">
            <a:avLst/>
          </a:prstGeom>
          <a:noFill/>
        </p:spPr>
        <p:txBody>
          <a:bodyPr wrap="square" rtlCol="0">
            <a:spAutoFit/>
          </a:bodyPr>
          <a:lstStyle/>
          <a:p>
            <a:pPr algn="r" fontAlgn="base">
              <a:lnSpc>
                <a:spcPct val="150000"/>
              </a:lnSpc>
            </a:pPr>
            <a:r>
              <a:rPr lang="ro-RO" sz="1100" i="1" dirty="0" smtClean="0">
                <a:latin typeface="Times New Roman" pitchFamily="18" charset="0"/>
                <a:cs typeface="Times New Roman" pitchFamily="18" charset="0"/>
              </a:rPr>
              <a:t>( sursa: emm.ro )</a:t>
            </a:r>
            <a:endParaRPr lang="ro-RO" sz="1100" i="1" dirty="0">
              <a:latin typeface="Times New Roman" pitchFamily="18" charset="0"/>
              <a:cs typeface="Times New Roman" pitchFamily="18" charset="0"/>
            </a:endParaRPr>
          </a:p>
        </p:txBody>
      </p:sp>
    </p:spTree>
    <p:extLst>
      <p:ext uri="{BB962C8B-B14F-4D97-AF65-F5344CB8AC3E}">
        <p14:creationId xmlns="" xmlns:p14="http://schemas.microsoft.com/office/powerpoint/2010/main" val="1525737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74000">
              <a:schemeClr val="bg1"/>
            </a:gs>
            <a:gs pos="83000">
              <a:schemeClr val="bg1"/>
            </a:gs>
            <a:gs pos="100000">
              <a:schemeClr val="bg1"/>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4416725" y="806299"/>
            <a:ext cx="2311877" cy="2308324"/>
          </a:xfrm>
          <a:prstGeom prst="rect">
            <a:avLst/>
          </a:prstGeom>
          <a:noFill/>
        </p:spPr>
        <p:txBody>
          <a:bodyPr wrap="square" rtlCol="0">
            <a:spAutoFit/>
          </a:bodyPr>
          <a:lstStyle/>
          <a:p>
            <a:pPr algn="just" fontAlgn="base"/>
            <a:r>
              <a:rPr lang="ro-RO" sz="1200" dirty="0" smtClean="0">
                <a:latin typeface="Times New Roman" pitchFamily="18" charset="0"/>
                <a:cs typeface="Times New Roman" pitchFamily="18" charset="0"/>
              </a:rPr>
              <a:t>    Baia Mare a găzduit în perioada 14-16 februarie 2020, cea de-a IX-a ediție a Proiectului Educațional Național ,,Vis de iarnă”, cuprins în C.A.E.N. 2020, organizat de Palatul Copiilor Baia Mare în parteneriat cu Școala Gimnazială George Coșbuc din Sighetu Marmației, care, așa cum era și firesc, a valorificat potențialul creator al elevilor participanți din 21 de județe ale țării.Sâmbătă, 15</a:t>
            </a:r>
            <a:endParaRPr lang="en-US" sz="1200" dirty="0" smtClean="0">
              <a:latin typeface="Times New Roman" pitchFamily="18" charset="0"/>
              <a:cs typeface="Times New Roman" pitchFamily="18" charset="0"/>
            </a:endParaRPr>
          </a:p>
        </p:txBody>
      </p:sp>
      <p:pic>
        <p:nvPicPr>
          <p:cNvPr id="2060" name="Picture 12" descr="https://detectivuldepresasoc.ro/wp-content/uploads/2018/02/colaj.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2294" y="799585"/>
            <a:ext cx="4075290" cy="224554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443937" y="103062"/>
            <a:ext cx="5950424" cy="584775"/>
          </a:xfrm>
          <a:prstGeom prst="rect">
            <a:avLst/>
          </a:prstGeom>
          <a:noFill/>
        </p:spPr>
        <p:txBody>
          <a:bodyPr wrap="square" rtlCol="0">
            <a:spAutoFit/>
          </a:bodyPr>
          <a:lstStyle/>
          <a:p>
            <a:pPr algn="just"/>
            <a:r>
              <a:rPr lang="ro-RO" sz="16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Vis de Iarnă în Maramureş</a:t>
            </a:r>
            <a:r>
              <a:rPr lang="en-US" sz="16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ro-RO" sz="1600" b="1" dirty="0" smtClean="0">
                <a:solidFill>
                  <a:srgbClr val="002060"/>
                </a:solidFill>
                <a:latin typeface="Times New Roman" pitchFamily="18" charset="0"/>
                <a:cs typeface="Times New Roman" pitchFamily="18" charset="0"/>
              </a:rPr>
              <a:t>- o frumoasă poveste scrisă şi pictată</a:t>
            </a:r>
            <a:r>
              <a:rPr lang="en-US" sz="1600" b="1" dirty="0" smtClean="0">
                <a:solidFill>
                  <a:srgbClr val="002060"/>
                </a:solidFill>
                <a:latin typeface="Times New Roman" pitchFamily="18" charset="0"/>
                <a:cs typeface="Times New Roman" pitchFamily="18" charset="0"/>
              </a:rPr>
              <a:t> an de an </a:t>
            </a:r>
            <a:r>
              <a:rPr lang="ro-RO" sz="1600" b="1" dirty="0" smtClean="0">
                <a:solidFill>
                  <a:srgbClr val="002060"/>
                </a:solidFill>
                <a:latin typeface="Times New Roman" pitchFamily="18" charset="0"/>
                <a:cs typeface="Times New Roman" pitchFamily="18" charset="0"/>
              </a:rPr>
              <a:t>printre fulgi de nea </a:t>
            </a:r>
            <a:endParaRPr lang="ro-RO" sz="1600" b="1" dirty="0">
              <a:solidFill>
                <a:srgbClr val="002060"/>
              </a:solidFill>
              <a:latin typeface="Times New Roman" pitchFamily="18" charset="0"/>
              <a:cs typeface="Times New Roman" pitchFamily="18" charset="0"/>
            </a:endParaRPr>
          </a:p>
        </p:txBody>
      </p:sp>
      <p:sp>
        <p:nvSpPr>
          <p:cNvPr id="7" name="TextBox 6"/>
          <p:cNvSpPr txBox="1"/>
          <p:nvPr/>
        </p:nvSpPr>
        <p:spPr>
          <a:xfrm>
            <a:off x="160878" y="4463109"/>
            <a:ext cx="6576352" cy="1384995"/>
          </a:xfrm>
          <a:prstGeom prst="rect">
            <a:avLst/>
          </a:prstGeom>
          <a:noFill/>
        </p:spPr>
        <p:txBody>
          <a:bodyPr wrap="square" rtlCol="0">
            <a:spAutoFit/>
          </a:bodyPr>
          <a:lstStyle/>
          <a:p>
            <a:pPr algn="just" fontAlgn="base"/>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     </a:t>
            </a:r>
            <a:r>
              <a:rPr lang="ro-RO" sz="1200" dirty="0" smtClean="0">
                <a:latin typeface="Times New Roman" pitchFamily="18" charset="0"/>
                <a:cs typeface="Times New Roman" pitchFamily="18" charset="0"/>
              </a:rPr>
              <a:t>Acest </a:t>
            </a:r>
            <a:r>
              <a:rPr lang="ro-RO" sz="1200" dirty="0">
                <a:latin typeface="Times New Roman" pitchFamily="18" charset="0"/>
                <a:cs typeface="Times New Roman" pitchFamily="18" charset="0"/>
              </a:rPr>
              <a:t>eveniment nu ar fi fost posibil fără sprijinul și implicarea primarului Municipiului Baia Mare, Cătălin Cherecheș, precum și fără susținerea reprezentanților Consiliului Județean Maramureș, respectiv a președintelui Gabriel Valer Zetea, a vicepreșendintelui Ioan Doru Dăncuș, a vicepreșendintelui George Dumitru Moldovan, dar și a Instituției Prefectului Județului Maramureș prin prefect </a:t>
            </a:r>
            <a:r>
              <a:rPr lang="ro-RO" sz="1200" dirty="0" smtClean="0">
                <a:latin typeface="Times New Roman" pitchFamily="18" charset="0"/>
                <a:cs typeface="Times New Roman" pitchFamily="18" charset="0"/>
              </a:rPr>
              <a:t>Nicolae-Silviu</a:t>
            </a:r>
            <a:r>
              <a:rPr lang="en-US" sz="1200" dirty="0" smtClean="0">
                <a:latin typeface="Times New Roman" pitchFamily="18" charset="0"/>
                <a:cs typeface="Times New Roman" pitchFamily="18" charset="0"/>
              </a:rPr>
              <a:t> </a:t>
            </a:r>
            <a:r>
              <a:rPr lang="ro-RO" sz="1200" dirty="0" smtClean="0">
                <a:latin typeface="Times New Roman" pitchFamily="18" charset="0"/>
                <a:cs typeface="Times New Roman" pitchFamily="18" charset="0"/>
              </a:rPr>
              <a:t>Ungur.</a:t>
            </a:r>
            <a:r>
              <a:rPr lang="en-US" sz="1200" dirty="0" smtClean="0">
                <a:latin typeface="Times New Roman" pitchFamily="18" charset="0"/>
                <a:cs typeface="Times New Roman" pitchFamily="18" charset="0"/>
              </a:rPr>
              <a:t> </a:t>
            </a:r>
            <a:r>
              <a:rPr lang="ro-RO" sz="1200" dirty="0" smtClean="0">
                <a:latin typeface="Times New Roman" pitchFamily="18" charset="0"/>
                <a:cs typeface="Times New Roman" pitchFamily="18" charset="0"/>
              </a:rPr>
              <a:t>„</a:t>
            </a:r>
            <a:r>
              <a:rPr lang="ro-RO" sz="1200" dirty="0">
                <a:latin typeface="Times New Roman" pitchFamily="18" charset="0"/>
                <a:cs typeface="Times New Roman" pitchFamily="18" charset="0"/>
              </a:rPr>
              <a:t>Sincere felicitări copiilor și profesorilor coordonatori pentru rezultatele obținute. De asemenea sincere felicitări colectivului de cadre didactice care au fost implicate în organizarea acestei manifestări</a:t>
            </a:r>
            <a:r>
              <a:rPr lang="ro-RO" sz="1200" dirty="0" smtClean="0">
                <a:latin typeface="Times New Roman" pitchFamily="18" charset="0"/>
                <a:cs typeface="Times New Roman" pitchFamily="18" charset="0"/>
              </a:rPr>
              <a:t>”</a:t>
            </a:r>
            <a:r>
              <a:rPr lang="en-US" sz="1200" dirty="0" smtClean="0">
                <a:latin typeface="Times New Roman" pitchFamily="18" charset="0"/>
                <a:cs typeface="Times New Roman" pitchFamily="18" charset="0"/>
              </a:rPr>
              <a:t>!</a:t>
            </a:r>
          </a:p>
        </p:txBody>
      </p:sp>
      <p:sp>
        <p:nvSpPr>
          <p:cNvPr id="8" name="TextBox 7"/>
          <p:cNvSpPr txBox="1"/>
          <p:nvPr/>
        </p:nvSpPr>
        <p:spPr>
          <a:xfrm>
            <a:off x="1675519" y="5608083"/>
            <a:ext cx="4535500" cy="461665"/>
          </a:xfrm>
          <a:prstGeom prst="rect">
            <a:avLst/>
          </a:prstGeom>
          <a:noFill/>
        </p:spPr>
        <p:txBody>
          <a:bodyPr wrap="square" rtlCol="0">
            <a:spAutoFit/>
          </a:bodyPr>
          <a:lstStyle/>
          <a:p>
            <a:pPr algn="just" fontAlgn="base"/>
            <a:r>
              <a:rPr lang="en-US" sz="1200" b="1" i="1" dirty="0" smtClean="0">
                <a:latin typeface="Times New Roman" pitchFamily="18" charset="0"/>
                <a:cs typeface="Times New Roman" pitchFamily="18" charset="0"/>
              </a:rPr>
              <a:t>P</a:t>
            </a:r>
            <a:r>
              <a:rPr lang="ro-RO" sz="1200" b="1" i="1" dirty="0">
                <a:latin typeface="Times New Roman" pitchFamily="18" charset="0"/>
                <a:cs typeface="Times New Roman" pitchFamily="18" charset="0"/>
              </a:rPr>
              <a:t>rof. dr. Ion I</a:t>
            </a:r>
            <a:r>
              <a:rPr lang="en-US" sz="1200" b="1" i="1" dirty="0">
                <a:latin typeface="Times New Roman" pitchFamily="18" charset="0"/>
                <a:cs typeface="Times New Roman" pitchFamily="18" charset="0"/>
              </a:rPr>
              <a:t>UGA</a:t>
            </a:r>
            <a:r>
              <a:rPr lang="ro-RO" sz="1200" b="1" i="1" dirty="0">
                <a:latin typeface="Times New Roman" pitchFamily="18" charset="0"/>
                <a:cs typeface="Times New Roman" pitchFamily="18" charset="0"/>
              </a:rPr>
              <a:t>, directorul Palatului Copiilor Baia </a:t>
            </a:r>
            <a:r>
              <a:rPr lang="ro-RO" sz="1200" b="1" i="1" dirty="0" smtClean="0">
                <a:latin typeface="Times New Roman" pitchFamily="18" charset="0"/>
                <a:cs typeface="Times New Roman" pitchFamily="18" charset="0"/>
              </a:rPr>
              <a:t>Mare</a:t>
            </a:r>
            <a:endParaRPr lang="en-US" sz="1200" b="1" i="1" dirty="0" smtClean="0">
              <a:latin typeface="Times New Roman" pitchFamily="18" charset="0"/>
              <a:cs typeface="Times New Roman" pitchFamily="18" charset="0"/>
            </a:endParaRPr>
          </a:p>
          <a:p>
            <a:pPr algn="just" fontAlgn="base"/>
            <a:r>
              <a:rPr lang="en-US" sz="1200" b="1" i="1" dirty="0" smtClean="0">
                <a:latin typeface="Times New Roman" pitchFamily="18" charset="0"/>
                <a:cs typeface="Times New Roman" pitchFamily="18" charset="0"/>
              </a:rPr>
              <a:t>         Coordonatorul </a:t>
            </a:r>
            <a:r>
              <a:rPr lang="en-US" sz="1200" b="1" i="1" dirty="0">
                <a:latin typeface="Times New Roman" pitchFamily="18" charset="0"/>
                <a:cs typeface="Times New Roman" pitchFamily="18" charset="0"/>
              </a:rPr>
              <a:t>C</a:t>
            </a:r>
            <a:r>
              <a:rPr lang="en-US" sz="1200" b="1" i="1" dirty="0" smtClean="0">
                <a:latin typeface="Times New Roman" pitchFamily="18" charset="0"/>
                <a:cs typeface="Times New Roman" pitchFamily="18" charset="0"/>
              </a:rPr>
              <a:t>ercului de </a:t>
            </a:r>
            <a:r>
              <a:rPr lang="en-US" sz="1200" b="1" i="1" dirty="0" err="1" smtClean="0">
                <a:latin typeface="Times New Roman" pitchFamily="18" charset="0"/>
                <a:cs typeface="Times New Roman" pitchFamily="18" charset="0"/>
              </a:rPr>
              <a:t>Etnografie</a:t>
            </a:r>
            <a:r>
              <a:rPr lang="ro-RO" sz="1200" b="1" i="1" dirty="0" smtClean="0">
                <a:latin typeface="Times New Roman" pitchFamily="18" charset="0"/>
                <a:cs typeface="Times New Roman" pitchFamily="18" charset="0"/>
              </a:rPr>
              <a:t> </a:t>
            </a:r>
            <a:r>
              <a:rPr lang="en-US" sz="1200" b="1" i="1" dirty="0" smtClean="0">
                <a:latin typeface="Times New Roman" pitchFamily="18" charset="0"/>
                <a:cs typeface="Times New Roman" pitchFamily="18" charset="0"/>
              </a:rPr>
              <a:t>- Folclor</a:t>
            </a:r>
            <a:endParaRPr lang="ro-RO" sz="1200" b="1" i="1" dirty="0">
              <a:latin typeface="Times New Roman" pitchFamily="18" charset="0"/>
              <a:cs typeface="Times New Roman" pitchFamily="18" charset="0"/>
            </a:endParaRPr>
          </a:p>
        </p:txBody>
      </p:sp>
      <p:sp>
        <p:nvSpPr>
          <p:cNvPr id="9" name="TextBox 8"/>
          <p:cNvSpPr txBox="1"/>
          <p:nvPr/>
        </p:nvSpPr>
        <p:spPr>
          <a:xfrm>
            <a:off x="155275" y="3036504"/>
            <a:ext cx="6599207" cy="1569660"/>
          </a:xfrm>
          <a:prstGeom prst="rect">
            <a:avLst/>
          </a:prstGeom>
          <a:noFill/>
        </p:spPr>
        <p:txBody>
          <a:bodyPr wrap="square" rtlCol="0">
            <a:spAutoFit/>
          </a:bodyPr>
          <a:lstStyle/>
          <a:p>
            <a:pPr algn="just"/>
            <a:r>
              <a:rPr lang="ro-RO" sz="1200" dirty="0" smtClean="0">
                <a:latin typeface="Times New Roman" pitchFamily="18" charset="0"/>
                <a:cs typeface="Times New Roman" pitchFamily="18" charset="0"/>
              </a:rPr>
              <a:t>februarie, a fost o zi cu totul și cu totul deosebită, o zi în care s-au prezentat o serie de lucrări, atât în cadrul Simpozionului de Creații Literare cât și în cadrul Secțiunii de Creații Artistice – lucrări tridimensionale și arte plastice, o zi… așa cum o numea doamna inspector școlar pentru activități extrașcolare, prof. Antoaneta Bolchis „O ZI A EXCELENŢEI ÎN EDUCAȚIA NONFORMALĂ!”.</a:t>
            </a:r>
            <a:r>
              <a:rPr lang="en-US" sz="1200" dirty="0" smtClean="0">
                <a:latin typeface="Times New Roman" pitchFamily="18" charset="0"/>
                <a:cs typeface="Times New Roman" pitchFamily="18" charset="0"/>
              </a:rPr>
              <a:t> </a:t>
            </a:r>
            <a:r>
              <a:rPr lang="ro-RO" sz="1200" dirty="0" smtClean="0">
                <a:latin typeface="Times New Roman" pitchFamily="18" charset="0"/>
                <a:cs typeface="Times New Roman" pitchFamily="18" charset="0"/>
              </a:rPr>
              <a:t>La deschiderea evenimentului, găzduită de Biblioteca Județeană „Petre Dulfu” au participat inspector școlar general prof. dr. Anca–Minodora Costin-Hendea, inspector școlar general adjunct, prof. Ioan Muntean, inspector școlar pentru activități extrașcolare, prof. Antoaneta Bolchiș și prof. Tompoș Claudia Oana, directorul Școlii Gimnaziale George Coșbuc din Sighetu Marmației. </a:t>
            </a:r>
            <a:endParaRPr lang="en-US" sz="1200" dirty="0" smtClean="0">
              <a:latin typeface="Times New Roman" pitchFamily="18" charset="0"/>
              <a:cs typeface="Times New Roman" pitchFamily="18" charset="0"/>
            </a:endParaRPr>
          </a:p>
        </p:txBody>
      </p:sp>
      <p:pic>
        <p:nvPicPr>
          <p:cNvPr id="10" name="Picture 9" descr="Proiectul Educațional ,,Vis de iarnă”, organizat de Palatul Copiilor Baia Mare în parteneriat cu Școala George Coșbuc din Sighet"/>
          <p:cNvPicPr>
            <a:picLocks noChangeAspect="1" noChangeArrowheads="1"/>
          </p:cNvPicPr>
          <p:nvPr/>
        </p:nvPicPr>
        <p:blipFill rotWithShape="1">
          <a:blip r:embed="rId4" cstate="print">
            <a:lum bright="10000" contrast="10000"/>
            <a:extLst>
              <a:ext uri="{28A0092B-C50C-407E-A947-70E740481C1C}">
                <a14:useLocalDpi xmlns="" xmlns:a14="http://schemas.microsoft.com/office/drawing/2010/main" val="0"/>
              </a:ext>
            </a:extLst>
          </a:blip>
          <a:srcRect t="32499" b="20159"/>
          <a:stretch/>
        </p:blipFill>
        <p:spPr bwMode="auto">
          <a:xfrm>
            <a:off x="3519577" y="8591909"/>
            <a:ext cx="3093205" cy="1185085"/>
          </a:xfrm>
          <a:prstGeom prst="rect">
            <a:avLst/>
          </a:prstGeom>
          <a:ln>
            <a:noFill/>
          </a:ln>
          <a:effectLst>
            <a:outerShdw blurRad="292100" dist="139700" dir="2700000" algn="tl" rotWithShape="0">
              <a:srgbClr val="333333">
                <a:alpha val="65000"/>
              </a:srgbClr>
            </a:outerShdw>
          </a:effectLst>
          <a:extLst/>
        </p:spPr>
      </p:pic>
      <p:pic>
        <p:nvPicPr>
          <p:cNvPr id="11" name="Picture 4" descr="https://www.emaramures.ro/wp-content/uploads/2020/02/palatul-copiilor3.jpg"/>
          <p:cNvPicPr>
            <a:picLocks noChangeAspect="1" noChangeArrowheads="1"/>
          </p:cNvPicPr>
          <p:nvPr/>
        </p:nvPicPr>
        <p:blipFill>
          <a:blip r:embed="rId5" cstate="print">
            <a:lum contrast="10000"/>
            <a:extLst>
              <a:ext uri="{28A0092B-C50C-407E-A947-70E740481C1C}">
                <a14:useLocalDpi xmlns="" xmlns:a14="http://schemas.microsoft.com/office/drawing/2010/main" val="0"/>
              </a:ext>
            </a:extLst>
          </a:blip>
          <a:srcRect l="7264" r="9378"/>
          <a:stretch>
            <a:fillRect/>
          </a:stretch>
        </p:blipFill>
        <p:spPr bwMode="auto">
          <a:xfrm>
            <a:off x="474448" y="7159924"/>
            <a:ext cx="1471939" cy="1259649"/>
          </a:xfrm>
          <a:prstGeom prst="rect">
            <a:avLst/>
          </a:prstGeom>
          <a:ln>
            <a:noFill/>
          </a:ln>
          <a:effectLst>
            <a:outerShdw blurRad="292100" dist="139700" dir="2700000" algn="tl" rotWithShape="0">
              <a:srgbClr val="333333">
                <a:alpha val="65000"/>
              </a:srgbClr>
            </a:outerShdw>
          </a:effectLst>
          <a:extLst/>
        </p:spPr>
      </p:pic>
      <p:pic>
        <p:nvPicPr>
          <p:cNvPr id="12" name="Picture 6" descr="https://www.emaramures.ro/wp-content/uploads/2020/02/palatul-copiilor2.jpg"/>
          <p:cNvPicPr>
            <a:picLocks noChangeAspect="1" noChangeArrowheads="1"/>
          </p:cNvPicPr>
          <p:nvPr/>
        </p:nvPicPr>
        <p:blipFill>
          <a:blip r:embed="rId6" cstate="print">
            <a:lum contrast="10000"/>
            <a:extLst>
              <a:ext uri="{28A0092B-C50C-407E-A947-70E740481C1C}">
                <a14:useLocalDpi xmlns="" xmlns:a14="http://schemas.microsoft.com/office/drawing/2010/main" val="0"/>
              </a:ext>
            </a:extLst>
          </a:blip>
          <a:srcRect t="15903"/>
          <a:stretch>
            <a:fillRect/>
          </a:stretch>
        </p:blipFill>
        <p:spPr bwMode="auto">
          <a:xfrm>
            <a:off x="3562715" y="7185805"/>
            <a:ext cx="2860528" cy="1309738"/>
          </a:xfrm>
          <a:prstGeom prst="rect">
            <a:avLst/>
          </a:prstGeom>
          <a:ln>
            <a:noFill/>
          </a:ln>
          <a:effectLst>
            <a:outerShdw blurRad="292100" dist="139700" dir="2700000" algn="tl" rotWithShape="0">
              <a:srgbClr val="333333">
                <a:alpha val="65000"/>
              </a:srgbClr>
            </a:outerShdw>
          </a:effectLst>
          <a:extLst/>
        </p:spPr>
      </p:pic>
      <p:pic>
        <p:nvPicPr>
          <p:cNvPr id="13" name="Picture 8" descr="https://www.emaramures.ro/wp-content/uploads/2020/02/palatul-copiilor1.jpg"/>
          <p:cNvPicPr>
            <a:picLocks noChangeAspect="1" noChangeArrowheads="1"/>
          </p:cNvPicPr>
          <p:nvPr/>
        </p:nvPicPr>
        <p:blipFill>
          <a:blip r:embed="rId7" cstate="print">
            <a:lum contrast="10000"/>
            <a:extLst>
              <a:ext uri="{28A0092B-C50C-407E-A947-70E740481C1C}">
                <a14:useLocalDpi xmlns="" xmlns:a14="http://schemas.microsoft.com/office/drawing/2010/main" val="0"/>
              </a:ext>
            </a:extLst>
          </a:blip>
          <a:srcRect t="10179" b="7041"/>
          <a:stretch>
            <a:fillRect/>
          </a:stretch>
        </p:blipFill>
        <p:spPr bwMode="auto">
          <a:xfrm>
            <a:off x="2345993" y="7154034"/>
            <a:ext cx="1026935" cy="1282601"/>
          </a:xfrm>
          <a:prstGeom prst="rect">
            <a:avLst/>
          </a:prstGeom>
          <a:ln>
            <a:noFill/>
          </a:ln>
          <a:effectLst>
            <a:outerShdw blurRad="292100" dist="139700" dir="2700000" algn="tl" rotWithShape="0">
              <a:srgbClr val="333333">
                <a:alpha val="65000"/>
              </a:srgbClr>
            </a:outerShdw>
          </a:effectLst>
          <a:extLst/>
        </p:spPr>
      </p:pic>
      <p:pic>
        <p:nvPicPr>
          <p:cNvPr id="14" name="Picture 10" descr="https://detectivuldepresasoc.ro/wp-content/uploads/2018/02/generala-mare.jpg"/>
          <p:cNvPicPr>
            <a:picLocks noChangeAspect="1" noChangeArrowheads="1"/>
          </p:cNvPicPr>
          <p:nvPr/>
        </p:nvPicPr>
        <p:blipFill rotWithShape="1">
          <a:blip r:embed="rId8" cstate="print">
            <a:lum bright="20000" contrast="20000"/>
            <a:extLst>
              <a:ext uri="{28A0092B-C50C-407E-A947-70E740481C1C}">
                <a14:useLocalDpi xmlns="" xmlns:a14="http://schemas.microsoft.com/office/drawing/2010/main" val="0"/>
              </a:ext>
            </a:extLst>
          </a:blip>
          <a:srcRect t="18655" b="12088"/>
          <a:stretch/>
        </p:blipFill>
        <p:spPr bwMode="auto">
          <a:xfrm>
            <a:off x="204277" y="8457132"/>
            <a:ext cx="3220410" cy="1316596"/>
          </a:xfrm>
          <a:prstGeom prst="rect">
            <a:avLst/>
          </a:prstGeom>
          <a:ln>
            <a:noFill/>
          </a:ln>
          <a:effectLst>
            <a:outerShdw blurRad="292100" dist="139700" dir="2700000" algn="tl" rotWithShape="0">
              <a:srgbClr val="333333">
                <a:alpha val="65000"/>
              </a:srgbClr>
            </a:outerShdw>
          </a:effectLst>
          <a:extLst/>
        </p:spPr>
      </p:pic>
      <p:pic>
        <p:nvPicPr>
          <p:cNvPr id="15" name="Picture 14"/>
          <p:cNvPicPr>
            <a:picLocks noChangeAspect="1"/>
          </p:cNvPicPr>
          <p:nvPr/>
        </p:nvPicPr>
        <p:blipFill>
          <a:blip r:embed="rId9" cstate="print">
            <a:lum contrast="10000"/>
            <a:extLst>
              <a:ext uri="{28A0092B-C50C-407E-A947-70E740481C1C}">
                <a14:useLocalDpi xmlns="" xmlns:a14="http://schemas.microsoft.com/office/drawing/2010/main" val="0"/>
              </a:ext>
            </a:extLst>
          </a:blip>
          <a:srcRect l="3809" b="21044"/>
          <a:stretch>
            <a:fillRect/>
          </a:stretch>
        </p:blipFill>
        <p:spPr>
          <a:xfrm>
            <a:off x="314794" y="6008799"/>
            <a:ext cx="2652688" cy="1102032"/>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10" cstate="print">
            <a:lum contrast="10000"/>
            <a:extLst>
              <a:ext uri="{28A0092B-C50C-407E-A947-70E740481C1C}">
                <a14:useLocalDpi xmlns="" xmlns:a14="http://schemas.microsoft.com/office/drawing/2010/main" val="0"/>
              </a:ext>
            </a:extLst>
          </a:blip>
          <a:srcRect t="7237" b="30160"/>
          <a:stretch>
            <a:fillRect/>
          </a:stretch>
        </p:blipFill>
        <p:spPr>
          <a:xfrm>
            <a:off x="3071003" y="6029864"/>
            <a:ext cx="3531558" cy="10977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37695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4573</TotalTime>
  <Words>981</Words>
  <Application>Microsoft Office PowerPoint</Application>
  <PresentationFormat>A4 Paper (210x297 mm)</PresentationFormat>
  <Paragraphs>28</Paragraphs>
  <Slides>5</Slides>
  <Notes>2</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Slide 1</vt:lpstr>
      <vt:lpstr>Slide 2</vt:lpstr>
      <vt:lpstr>Slide 3</vt:lpstr>
      <vt:lpstr>Slide 4</vt:lpstr>
      <vt:lpstr>Slide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782</cp:revision>
  <dcterms:created xsi:type="dcterms:W3CDTF">2020-12-14T12:46:21Z</dcterms:created>
  <dcterms:modified xsi:type="dcterms:W3CDTF">2023-11-14T08:15:11Z</dcterms:modified>
</cp:coreProperties>
</file>